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440" r:id="rId2"/>
    <p:sldId id="439" r:id="rId3"/>
  </p:sldIdLst>
  <p:sldSz cx="9906000" cy="6858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8492C5A0-E8AA-ED40-BF45-D258274A7A22}">
          <p14:sldIdLst>
            <p14:sldId id="440"/>
          </p14:sldIdLst>
        </p14:section>
        <p14:section name="KW 3" id="{2500C096-165C-0A46-A528-1FE9ED492A5B}">
          <p14:sldIdLst>
            <p14:sldId id="43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13"/>
  </p:normalViewPr>
  <p:slideViewPr>
    <p:cSldViewPr snapToGrid="0">
      <p:cViewPr varScale="1">
        <p:scale>
          <a:sx n="101" d="100"/>
          <a:sy n="10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2EBF0-67EC-7D42-8502-EA7E4E33C80A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5265D-4BA6-EF4E-AB98-91BD3752E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7034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385EF7-D0DF-F44E-B8C6-9B90942EFEE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2346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385EF7-D0DF-F44E-B8C6-9B90942EFEE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043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5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5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95285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4"/>
            <a:ext cx="4190702" cy="82391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6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6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7"/>
            <a:ext cx="5014913" cy="4873625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7"/>
            <a:ext cx="5014913" cy="4873625"/>
          </a:xfrm>
        </p:spPr>
        <p:txBody>
          <a:bodyPr anchor="t"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9E457-1331-0841-9CA7-1AE45A155447}" type="datetimeFigureOut">
              <a:rPr lang="de-DE" smtClean="0"/>
              <a:t>10.05.2023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F6655-85A2-F044-A9F5-57B8CA18BB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6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7.gif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47F3A4C4-BE84-5B45-A3F1-DF68EF6FC8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049805"/>
              </p:ext>
            </p:extLst>
          </p:nvPr>
        </p:nvGraphicFramePr>
        <p:xfrm>
          <a:off x="136577" y="585370"/>
          <a:ext cx="9592640" cy="5818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5358">
                  <a:extLst>
                    <a:ext uri="{9D8B030D-6E8A-4147-A177-3AD203B41FA5}">
                      <a16:colId xmlns:a16="http://schemas.microsoft.com/office/drawing/2014/main" val="1869634964"/>
                    </a:ext>
                  </a:extLst>
                </a:gridCol>
                <a:gridCol w="2888534">
                  <a:extLst>
                    <a:ext uri="{9D8B030D-6E8A-4147-A177-3AD203B41FA5}">
                      <a16:colId xmlns:a16="http://schemas.microsoft.com/office/drawing/2014/main" val="3139926804"/>
                    </a:ext>
                  </a:extLst>
                </a:gridCol>
                <a:gridCol w="335470">
                  <a:extLst>
                    <a:ext uri="{9D8B030D-6E8A-4147-A177-3AD203B41FA5}">
                      <a16:colId xmlns:a16="http://schemas.microsoft.com/office/drawing/2014/main" val="2375645084"/>
                    </a:ext>
                  </a:extLst>
                </a:gridCol>
                <a:gridCol w="2872095">
                  <a:extLst>
                    <a:ext uri="{9D8B030D-6E8A-4147-A177-3AD203B41FA5}">
                      <a16:colId xmlns:a16="http://schemas.microsoft.com/office/drawing/2014/main" val="3295171378"/>
                    </a:ext>
                  </a:extLst>
                </a:gridCol>
                <a:gridCol w="351908">
                  <a:extLst>
                    <a:ext uri="{9D8B030D-6E8A-4147-A177-3AD203B41FA5}">
                      <a16:colId xmlns:a16="http://schemas.microsoft.com/office/drawing/2014/main" val="191089412"/>
                    </a:ext>
                  </a:extLst>
                </a:gridCol>
                <a:gridCol w="2009275">
                  <a:extLst>
                    <a:ext uri="{9D8B030D-6E8A-4147-A177-3AD203B41FA5}">
                      <a16:colId xmlns:a16="http://schemas.microsoft.com/office/drawing/2014/main" val="1125433086"/>
                    </a:ext>
                  </a:extLst>
                </a:gridCol>
              </a:tblGrid>
              <a:tr h="47092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Tag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            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Mathe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           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Deutsch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Sonstiges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039952"/>
                  </a:ext>
                </a:extLst>
              </a:tr>
              <a:tr h="267378">
                <a:tc rowSpan="4"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Montag</a:t>
                      </a:r>
                      <a:b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</a:b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_______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0">
                  <a:txBody>
                    <a:bodyPr/>
                    <a:lstStyle/>
                    <a:p>
                      <a:pPr marL="0" marR="0" lvl="0" indent="0" algn="ctr" defTabSz="9905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</a:endParaRPr>
                    </a:p>
                    <a:p>
                      <a:pPr marL="0" marR="0" lvl="0" indent="0" algn="ctr" defTabSz="9905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</a:endParaRPr>
                    </a:p>
                    <a:p>
                      <a:pPr marL="0" marR="0" lvl="0" indent="0" algn="ctr" defTabSz="9905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</a:endParaRPr>
                    </a:p>
                    <a:p>
                      <a:pPr marL="0" marR="0" lvl="0" indent="0" algn="ctr" defTabSz="9905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</a:endParaRPr>
                    </a:p>
                    <a:p>
                      <a:pPr marL="0" marR="0" lvl="0" indent="0" algn="ctr" defTabSz="9905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</a:endParaRPr>
                    </a:p>
                    <a:p>
                      <a:pPr marL="0" marR="0" lvl="0" indent="0" algn="ctr" defTabSz="9905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8919674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 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910551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677014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037589"/>
                  </a:ext>
                </a:extLst>
              </a:tr>
              <a:tr h="267378">
                <a:tc rowSpan="4"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Dienstag</a:t>
                      </a:r>
                      <a:b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</a:b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_______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73395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845739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644591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562422"/>
                  </a:ext>
                </a:extLst>
              </a:tr>
              <a:tr h="267378">
                <a:tc rowSpan="4"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Mittwoch</a:t>
                      </a:r>
                      <a:b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</a:b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_______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26378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52953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177203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057428"/>
                  </a:ext>
                </a:extLst>
              </a:tr>
              <a:tr h="267378">
                <a:tc rowSpan="4"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Donnerstag</a:t>
                      </a:r>
                      <a:b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</a:b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_______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  <a:endParaRPr lang="de-DE" sz="800" b="0" i="0" u="none" strike="noStrike" kern="1200" noProof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952436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034591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523760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281061"/>
                  </a:ext>
                </a:extLst>
              </a:tr>
              <a:tr h="267378">
                <a:tc rowSpan="4"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Freitag</a:t>
                      </a:r>
                      <a:b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</a:b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_______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i="0" u="none" strike="noStrike" kern="1200" noProof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…</a:t>
                      </a: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256237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 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895125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414354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 </a:t>
                      </a: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397835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64D75B53-227F-0946-AC40-47D92B6F29C9}"/>
              </a:ext>
            </a:extLst>
          </p:cNvPr>
          <p:cNvSpPr txBox="1"/>
          <p:nvPr/>
        </p:nvSpPr>
        <p:spPr>
          <a:xfrm>
            <a:off x="9155835" y="223526"/>
            <a:ext cx="651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latin typeface="Comic Sans MS" panose="030F0702030302020204" pitchFamily="66" charset="0"/>
                <a:ea typeface="PMingLiU-ExtB" panose="02020500000000000000" pitchFamily="18" charset="-120"/>
              </a:rPr>
              <a:t>KW __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421496C6-DCA0-3E4F-82BB-2D078663D3D4}"/>
              </a:ext>
            </a:extLst>
          </p:cNvPr>
          <p:cNvSpPr txBox="1"/>
          <p:nvPr/>
        </p:nvSpPr>
        <p:spPr>
          <a:xfrm>
            <a:off x="7305676" y="232622"/>
            <a:ext cx="185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Comic Sans MS" panose="030F0702030302020204" pitchFamily="66" charset="0"/>
                <a:ea typeface="Schulschrift" panose="02000603000000000000" pitchFamily="2" charset="0"/>
              </a:rPr>
              <a:t>Datum: ______________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5D251D7E-69A8-6856-4C60-94EF09BCFC00}"/>
              </a:ext>
            </a:extLst>
          </p:cNvPr>
          <p:cNvSpPr txBox="1"/>
          <p:nvPr/>
        </p:nvSpPr>
        <p:spPr>
          <a:xfrm>
            <a:off x="52388" y="6468522"/>
            <a:ext cx="70370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Comic Sans MS" panose="030F0702030302020204" pitchFamily="66" charset="0"/>
                <a:ea typeface="SCHULSCHRIFT" panose="02000603000000000000" pitchFamily="2" charset="77"/>
              </a:rPr>
              <a:t>Schon fertig? Wow! Du bist ja eine Rakete mit Düsenantrieb! Du kannst in </a:t>
            </a:r>
            <a:r>
              <a:rPr lang="de-DE" sz="1000" b="1" u="sng" dirty="0">
                <a:latin typeface="Comic Sans MS" panose="030F0702030302020204" pitchFamily="66" charset="0"/>
                <a:ea typeface="SCHULSCHRIFT" panose="02000603000000000000" pitchFamily="2" charset="77"/>
              </a:rPr>
              <a:t>          </a:t>
            </a:r>
            <a:r>
              <a:rPr lang="de-DE" sz="1000" b="1" dirty="0">
                <a:latin typeface="Comic Sans MS" panose="030F0702030302020204" pitchFamily="66" charset="0"/>
                <a:ea typeface="SCHULSCHRIFT" panose="02000603000000000000" pitchFamily="2" charset="77"/>
              </a:rPr>
              <a:t> weiterarbeiten.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5AE0BCF1-6DE1-47DE-E418-D346D02FB035}"/>
              </a:ext>
            </a:extLst>
          </p:cNvPr>
          <p:cNvSpPr txBox="1"/>
          <p:nvPr/>
        </p:nvSpPr>
        <p:spPr>
          <a:xfrm>
            <a:off x="2970437" y="149584"/>
            <a:ext cx="4335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omic Sans MS" panose="030F0702030302020204" pitchFamily="66" charset="0"/>
              </a:rPr>
              <a:t>offener Anfang:  </a:t>
            </a:r>
            <a:r>
              <a:rPr lang="de-DE" sz="1000" dirty="0">
                <a:latin typeface="Comic Sans MS" panose="030F0702030302020204" pitchFamily="66" charset="0"/>
                <a:ea typeface="SCHULSCHRIFT" panose="02000603000000000000" pitchFamily="2" charset="77"/>
              </a:rPr>
              <a:t>___________________________</a:t>
            </a:r>
            <a:endParaRPr lang="de-DE" sz="1200" dirty="0">
              <a:latin typeface="Comic Sans MS" panose="030F0702030302020204" pitchFamily="66" charset="0"/>
              <a:ea typeface="SCHULSCHRIFT" panose="02000603000000000000" pitchFamily="2" charset="77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66A87E3-903C-C123-55B6-1AE3FEFC0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557" y="465177"/>
            <a:ext cx="398421" cy="58944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D0167642-DD36-0092-8968-2D2C7350D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6929" y="705097"/>
            <a:ext cx="242564" cy="216533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B73C2F88-4DAF-854F-DC74-27F88A1466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15719">
            <a:off x="104711" y="520357"/>
            <a:ext cx="409319" cy="468075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C4BDC876-AC8A-831B-38F5-F84DA65F8C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7284" y="1154519"/>
            <a:ext cx="1371790" cy="859358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53862E96-AD4C-B3A9-60AF-56ED905BE3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239248" y="488138"/>
            <a:ext cx="628518" cy="578216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0464FC8F-C77F-F4AE-A7C6-5731B2B26D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8809" y="1584198"/>
            <a:ext cx="1130408" cy="708144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145EBF2B-6B5E-E2AD-8323-B5906D2A1AC9}"/>
              </a:ext>
            </a:extLst>
          </p:cNvPr>
          <p:cNvSpPr txBox="1"/>
          <p:nvPr/>
        </p:nvSpPr>
        <p:spPr>
          <a:xfrm>
            <a:off x="55432" y="44073"/>
            <a:ext cx="294638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>
                <a:latin typeface="Comic Sans MS" panose="030F0702030302020204" pitchFamily="66" charset="0"/>
              </a:rPr>
              <a:t>Wochenplan  </a:t>
            </a:r>
            <a:r>
              <a:rPr lang="de-DE" sz="1800" dirty="0">
                <a:latin typeface="Comic Sans MS" panose="030F0702030302020204" pitchFamily="66" charset="0"/>
                <a:ea typeface="SCHULSCHRIFT" panose="02000603000000000000" pitchFamily="2" charset="77"/>
              </a:rPr>
              <a:t>__</a:t>
            </a:r>
            <a:endParaRPr lang="de-DE" dirty="0">
              <a:latin typeface="Comic Sans MS" panose="030F0702030302020204" pitchFamily="66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A90D91E-AEAD-C94B-9173-DC3C65CE34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3986" y="791026"/>
            <a:ext cx="242564" cy="24256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5E26797-D054-43F6-1487-544840B3CF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6667" y="791026"/>
            <a:ext cx="242564" cy="24256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0C0931A-E266-999D-00F5-CFFD9D75B5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6490" y="6488518"/>
            <a:ext cx="29205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600" b="0" i="0" dirty="0">
                <a:solidFill>
                  <a:srgbClr val="263238"/>
                </a:solidFill>
                <a:effectLst/>
                <a:latin typeface="+mj-lt"/>
              </a:rPr>
              <a:t>© Ernst Klett Verlag GmbH, Stuttgart 2023 | www.klett.de | Alle Rechte vorbehalten. </a:t>
            </a:r>
            <a:br>
              <a:rPr lang="de-DE" sz="600" b="0" i="0" dirty="0">
                <a:solidFill>
                  <a:srgbClr val="263238"/>
                </a:solidFill>
                <a:effectLst/>
                <a:latin typeface="+mj-lt"/>
              </a:rPr>
            </a:br>
            <a:r>
              <a:rPr lang="de-DE" sz="600" b="0" i="0" dirty="0">
                <a:solidFill>
                  <a:srgbClr val="263238"/>
                </a:solidFill>
                <a:effectLst/>
                <a:latin typeface="+mj-lt"/>
              </a:rPr>
              <a:t>Text: Susanne Ruppert; Abbildungen: Mascha </a:t>
            </a:r>
            <a:r>
              <a:rPr lang="de-DE" sz="600" b="0" i="0" dirty="0" err="1">
                <a:solidFill>
                  <a:srgbClr val="263238"/>
                </a:solidFill>
                <a:effectLst/>
                <a:latin typeface="+mj-lt"/>
              </a:rPr>
              <a:t>Greune</a:t>
            </a:r>
            <a:r>
              <a:rPr lang="de-DE" sz="600" b="0" i="0" dirty="0">
                <a:solidFill>
                  <a:srgbClr val="263238"/>
                </a:solidFill>
                <a:effectLst/>
                <a:latin typeface="+mj-lt"/>
              </a:rPr>
              <a:t>, Bettina Reich, Helga Merkle, </a:t>
            </a:r>
            <a:br>
              <a:rPr lang="de-DE" sz="600" b="0" i="0" dirty="0">
                <a:solidFill>
                  <a:srgbClr val="263238"/>
                </a:solidFill>
                <a:effectLst/>
                <a:latin typeface="+mj-lt"/>
              </a:rPr>
            </a:br>
            <a:r>
              <a:rPr lang="de-DE" sz="600" b="0" i="0" dirty="0">
                <a:solidFill>
                  <a:srgbClr val="263238"/>
                </a:solidFill>
                <a:effectLst/>
                <a:latin typeface="+mj-lt"/>
              </a:rPr>
              <a:t>Anke Fröhlich, Anthony Lewis, Martina Burghart-Vollhardt </a:t>
            </a:r>
            <a:endParaRPr lang="de-DE" sz="600" dirty="0">
              <a:latin typeface="+mj-lt"/>
              <a:ea typeface="SCHULSCHRIFT" panose="02000603000000000000" pitchFamily="2" charset="77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2F4AFA9-15C4-DC3C-F5E3-598742FE268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9033" y="6586130"/>
            <a:ext cx="349761" cy="174881"/>
          </a:xfrm>
          <a:prstGeom prst="rect">
            <a:avLst/>
          </a:prstGeom>
        </p:spPr>
      </p:pic>
      <p:sp>
        <p:nvSpPr>
          <p:cNvPr id="5" name="Doppelte Welle 4">
            <a:extLst>
              <a:ext uri="{FF2B5EF4-FFF2-40B4-BE49-F238E27FC236}">
                <a16:creationId xmlns:a16="http://schemas.microsoft.com/office/drawing/2014/main" id="{45B8A34E-482A-A5A6-9586-65DE7EDF233E}"/>
              </a:ext>
            </a:extLst>
          </p:cNvPr>
          <p:cNvSpPr/>
          <p:nvPr/>
        </p:nvSpPr>
        <p:spPr>
          <a:xfrm>
            <a:off x="7972425" y="2370795"/>
            <a:ext cx="1619250" cy="603757"/>
          </a:xfrm>
          <a:prstGeom prst="double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latin typeface="Comic Sans MS" panose="030F0702030302020204" pitchFamily="66" charset="0"/>
            </a:endParaRPr>
          </a:p>
        </p:txBody>
      </p:sp>
      <p:sp>
        <p:nvSpPr>
          <p:cNvPr id="6" name="Rechteck: gefaltete Ecke 5">
            <a:extLst>
              <a:ext uri="{FF2B5EF4-FFF2-40B4-BE49-F238E27FC236}">
                <a16:creationId xmlns:a16="http://schemas.microsoft.com/office/drawing/2014/main" id="{AD64BB7E-A647-B1AD-D930-1A5E5901DE39}"/>
              </a:ext>
            </a:extLst>
          </p:cNvPr>
          <p:cNvSpPr/>
          <p:nvPr/>
        </p:nvSpPr>
        <p:spPr>
          <a:xfrm>
            <a:off x="8086929" y="3199564"/>
            <a:ext cx="1384600" cy="1135052"/>
          </a:xfrm>
          <a:prstGeom prst="foldedCorne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>
              <a:latin typeface="Comic Sans MS" panose="030F0702030302020204" pitchFamily="66" charset="0"/>
            </a:endParaRPr>
          </a:p>
        </p:txBody>
      </p:sp>
      <p:sp>
        <p:nvSpPr>
          <p:cNvPr id="9" name="Wolke 8">
            <a:extLst>
              <a:ext uri="{FF2B5EF4-FFF2-40B4-BE49-F238E27FC236}">
                <a16:creationId xmlns:a16="http://schemas.microsoft.com/office/drawing/2014/main" id="{10E3E7A3-D729-B599-3DFC-C67FCEBCAAE4}"/>
              </a:ext>
            </a:extLst>
          </p:cNvPr>
          <p:cNvSpPr/>
          <p:nvPr/>
        </p:nvSpPr>
        <p:spPr>
          <a:xfrm>
            <a:off x="8141033" y="4586095"/>
            <a:ext cx="1205792" cy="722227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Comic Sans MS" panose="030F0702030302020204" pitchFamily="66" charset="0"/>
            </a:endParaRPr>
          </a:p>
        </p:txBody>
      </p:sp>
      <p:sp>
        <p:nvSpPr>
          <p:cNvPr id="10" name="Stern: 5 Zacken 9">
            <a:extLst>
              <a:ext uri="{FF2B5EF4-FFF2-40B4-BE49-F238E27FC236}">
                <a16:creationId xmlns:a16="http://schemas.microsoft.com/office/drawing/2014/main" id="{C92F40D0-8A4A-A670-3C81-97001CEF3F8A}"/>
              </a:ext>
            </a:extLst>
          </p:cNvPr>
          <p:cNvSpPr/>
          <p:nvPr/>
        </p:nvSpPr>
        <p:spPr>
          <a:xfrm>
            <a:off x="8208211" y="5703481"/>
            <a:ext cx="390598" cy="369332"/>
          </a:xfrm>
          <a:prstGeom prst="star5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omic Sans MS" panose="030F0702030302020204" pitchFamily="66" charset="0"/>
            </a:endParaRPr>
          </a:p>
        </p:txBody>
      </p:sp>
      <p:sp>
        <p:nvSpPr>
          <p:cNvPr id="18" name="Stern: 5 Zacken 17">
            <a:extLst>
              <a:ext uri="{FF2B5EF4-FFF2-40B4-BE49-F238E27FC236}">
                <a16:creationId xmlns:a16="http://schemas.microsoft.com/office/drawing/2014/main" id="{03553D17-871F-EAED-835E-EE78CC8D410F}"/>
              </a:ext>
            </a:extLst>
          </p:cNvPr>
          <p:cNvSpPr/>
          <p:nvPr/>
        </p:nvSpPr>
        <p:spPr>
          <a:xfrm>
            <a:off x="8625118" y="5618813"/>
            <a:ext cx="390598" cy="369332"/>
          </a:xfrm>
          <a:prstGeom prst="star5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omic Sans MS" panose="030F0702030302020204" pitchFamily="66" charset="0"/>
            </a:endParaRPr>
          </a:p>
        </p:txBody>
      </p:sp>
      <p:sp>
        <p:nvSpPr>
          <p:cNvPr id="19" name="Stern: 5 Zacken 18">
            <a:extLst>
              <a:ext uri="{FF2B5EF4-FFF2-40B4-BE49-F238E27FC236}">
                <a16:creationId xmlns:a16="http://schemas.microsoft.com/office/drawing/2014/main" id="{0509F537-D8FC-8331-4EF9-46CFFD01962F}"/>
              </a:ext>
            </a:extLst>
          </p:cNvPr>
          <p:cNvSpPr/>
          <p:nvPr/>
        </p:nvSpPr>
        <p:spPr>
          <a:xfrm>
            <a:off x="9015716" y="5829234"/>
            <a:ext cx="390598" cy="36933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79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feld 98">
            <a:extLst>
              <a:ext uri="{FF2B5EF4-FFF2-40B4-BE49-F238E27FC236}">
                <a16:creationId xmlns:a16="http://schemas.microsoft.com/office/drawing/2014/main" id="{3CFFBDD9-DB3C-442F-D55C-4EA4E5D9F435}"/>
              </a:ext>
            </a:extLst>
          </p:cNvPr>
          <p:cNvSpPr txBox="1"/>
          <p:nvPr/>
        </p:nvSpPr>
        <p:spPr>
          <a:xfrm>
            <a:off x="3223508" y="3485018"/>
            <a:ext cx="681415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600" b="1" i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BEISPIEL</a:t>
            </a:r>
            <a:endParaRPr lang="de-DE" i="1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7" name="Textfeld 96">
            <a:extLst>
              <a:ext uri="{FF2B5EF4-FFF2-40B4-BE49-F238E27FC236}">
                <a16:creationId xmlns:a16="http://schemas.microsoft.com/office/drawing/2014/main" id="{36FC3327-F44C-5479-CCAF-61267D38AB3C}"/>
              </a:ext>
            </a:extLst>
          </p:cNvPr>
          <p:cNvSpPr txBox="1"/>
          <p:nvPr/>
        </p:nvSpPr>
        <p:spPr>
          <a:xfrm>
            <a:off x="741114" y="1342026"/>
            <a:ext cx="68141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0" b="1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BEISPIEL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47F3A4C4-BE84-5B45-A3F1-DF68EF6FC8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000595"/>
              </p:ext>
            </p:extLst>
          </p:nvPr>
        </p:nvGraphicFramePr>
        <p:xfrm>
          <a:off x="136577" y="585370"/>
          <a:ext cx="9592640" cy="5818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5358">
                  <a:extLst>
                    <a:ext uri="{9D8B030D-6E8A-4147-A177-3AD203B41FA5}">
                      <a16:colId xmlns:a16="http://schemas.microsoft.com/office/drawing/2014/main" val="1869634964"/>
                    </a:ext>
                  </a:extLst>
                </a:gridCol>
                <a:gridCol w="2888534">
                  <a:extLst>
                    <a:ext uri="{9D8B030D-6E8A-4147-A177-3AD203B41FA5}">
                      <a16:colId xmlns:a16="http://schemas.microsoft.com/office/drawing/2014/main" val="3139926804"/>
                    </a:ext>
                  </a:extLst>
                </a:gridCol>
                <a:gridCol w="335470">
                  <a:extLst>
                    <a:ext uri="{9D8B030D-6E8A-4147-A177-3AD203B41FA5}">
                      <a16:colId xmlns:a16="http://schemas.microsoft.com/office/drawing/2014/main" val="2375645084"/>
                    </a:ext>
                  </a:extLst>
                </a:gridCol>
                <a:gridCol w="2872095">
                  <a:extLst>
                    <a:ext uri="{9D8B030D-6E8A-4147-A177-3AD203B41FA5}">
                      <a16:colId xmlns:a16="http://schemas.microsoft.com/office/drawing/2014/main" val="3295171378"/>
                    </a:ext>
                  </a:extLst>
                </a:gridCol>
                <a:gridCol w="351908">
                  <a:extLst>
                    <a:ext uri="{9D8B030D-6E8A-4147-A177-3AD203B41FA5}">
                      <a16:colId xmlns:a16="http://schemas.microsoft.com/office/drawing/2014/main" val="191089412"/>
                    </a:ext>
                  </a:extLst>
                </a:gridCol>
                <a:gridCol w="2009275">
                  <a:extLst>
                    <a:ext uri="{9D8B030D-6E8A-4147-A177-3AD203B41FA5}">
                      <a16:colId xmlns:a16="http://schemas.microsoft.com/office/drawing/2014/main" val="1125433086"/>
                    </a:ext>
                  </a:extLst>
                </a:gridCol>
              </a:tblGrid>
              <a:tr h="47092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Tag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            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Mathe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           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Deutsch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Sonstiges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039952"/>
                  </a:ext>
                </a:extLst>
              </a:tr>
              <a:tr h="267378">
                <a:tc rowSpan="4"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Montag</a:t>
                      </a:r>
                      <a:b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</a:b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06.02.23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+mn-lt"/>
                          <a:ea typeface="Schulschrift" panose="02000603000000000000" pitchFamily="2" charset="77"/>
                          <a:cs typeface="+mn-cs"/>
                        </a:rPr>
                        <a:t>Kopfrechnen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+mn-lt"/>
                          <a:ea typeface="Schulschrift" panose="02000603000000000000" pitchFamily="2" charset="77"/>
                          <a:cs typeface="+mn-cs"/>
                        </a:rPr>
                        <a:t>Aufsatz Bildergeschichte 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0">
                  <a:txBody>
                    <a:bodyPr/>
                    <a:lstStyle/>
                    <a:p>
                      <a:pPr marL="0" marR="0" lvl="0" indent="0" algn="ctr" defTabSz="9905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8919674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 err="1">
                          <a:solidFill>
                            <a:schemeClr val="tx1"/>
                          </a:solidFill>
                          <a:latin typeface="+mn-lt"/>
                          <a:ea typeface="Schulschrift" panose="02000603000000000000" pitchFamily="2" charset="77"/>
                          <a:cs typeface="+mn-cs"/>
                        </a:rPr>
                        <a:t>Rb</a:t>
                      </a: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+mn-lt"/>
                          <a:ea typeface="Schulschrift" panose="02000603000000000000" pitchFamily="2" charset="77"/>
                          <a:cs typeface="+mn-cs"/>
                        </a:rPr>
                        <a:t>. S. 60 gemeinsam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endParaRPr lang="de-DE" sz="800" b="0" kern="1200" dirty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+mn-lt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910551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…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677014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Th. S. 44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RS-Heft S. 69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037589"/>
                  </a:ext>
                </a:extLst>
              </a:tr>
              <a:tr h="267378">
                <a:tc rowSpan="4"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Dienstag</a:t>
                      </a:r>
                      <a:b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</a:b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07.02.23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i="0" u="none" strike="noStrike" kern="1200" noProof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Kopfrechnen</a:t>
                      </a: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Überarbeitung Aufsatz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73395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Rb</a:t>
                      </a: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. S. 61 gemeinsam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Schnappkarte Deutsch (—&gt; rotes Heft)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845739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644591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Th. S. 45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RS-Heft S. 70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562422"/>
                  </a:ext>
                </a:extLst>
              </a:tr>
              <a:tr h="267378">
                <a:tc rowSpan="4"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Mittwoch</a:t>
                      </a:r>
                      <a:b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</a:b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08.02.23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i="0" u="none" strike="noStrike" kern="1200" noProof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Kopfrechnen</a:t>
                      </a: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Lese-Lola S. 32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26378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Föh</a:t>
                      </a: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. S. 51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52953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Ah. S. 40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177203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Rest ggf. f. m. 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RS-Heft S. 71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057428"/>
                  </a:ext>
                </a:extLst>
              </a:tr>
              <a:tr h="267378">
                <a:tc rowSpan="4"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Donnerstag</a:t>
                      </a:r>
                      <a:b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</a:b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09.02.23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Stationen zum Thema Gewichte</a:t>
                      </a:r>
                      <a:endParaRPr lang="de-DE" sz="800" b="0" i="0" u="none" strike="noStrike" kern="1200" noProof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Wörterbuchspiel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952436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KV 34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034591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*Schnappkarte Deutsch (—&gt; rotes Heft)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523760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Ab.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RS-Heft S. 72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281061"/>
                  </a:ext>
                </a:extLst>
              </a:tr>
              <a:tr h="267378">
                <a:tc rowSpan="4"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Freitag</a:t>
                      </a:r>
                      <a:b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</a:b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10.02.23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i="0" u="none" strike="noStrike" kern="1200" noProof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Kopfrechnen</a:t>
                      </a:r>
                      <a:endParaRPr lang="de-DE" sz="8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Stadt-Land-Wörterbuch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256237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Rb</a:t>
                      </a: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. S. 62 Nr. 3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KV 35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895125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0" kern="1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Rb</a:t>
                      </a: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. S. 63 Nr. 4, 6, 7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9057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80000"/>
                        <a:buFont typeface="Apple Symbols" panose="02000000000000000000" pitchFamily="2" charset="-79"/>
                        <a:buChar char="☐"/>
                        <a:tabLst/>
                        <a:defRPr/>
                      </a:pPr>
                      <a:r>
                        <a:rPr lang="de-DE" sz="800" b="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  <a:cs typeface="+mn-cs"/>
                        </a:rPr>
                        <a:t>*Schnappkarte Deutsch (—&gt; rotes Heft)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414354"/>
                  </a:ext>
                </a:extLst>
              </a:tr>
              <a:tr h="2673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r>
                        <a:rPr lang="de-DE" sz="800" b="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Föh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. S. 52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SzPct val="180000"/>
                        <a:buFont typeface="Apple Symbols" panose="02000000000000000000" pitchFamily="2" charset="-79"/>
                        <a:buChar char="☐"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HA: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Schulschrift" panose="02000603000000000000" pitchFamily="2" charset="77"/>
                        </a:rPr>
                        <a:t>RS-Heft S. 73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SzPct val="150000"/>
                        <a:buFontTx/>
                        <a:buNone/>
                      </a:pPr>
                      <a:endParaRPr lang="de-DE" sz="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Schulschrift" panose="02000603000000000000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397835"/>
                  </a:ext>
                </a:extLst>
              </a:tr>
            </a:tbl>
          </a:graphicData>
        </a:graphic>
      </p:graphicFrame>
      <p:pic>
        <p:nvPicPr>
          <p:cNvPr id="29" name="Grafik 28">
            <a:extLst>
              <a:ext uri="{FF2B5EF4-FFF2-40B4-BE49-F238E27FC236}">
                <a16:creationId xmlns:a16="http://schemas.microsoft.com/office/drawing/2014/main" id="{C4BDC876-AC8A-831B-38F5-F84DA65F8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314221" y="999580"/>
            <a:ext cx="2723440" cy="1851997"/>
          </a:xfrm>
          <a:prstGeom prst="rect">
            <a:avLst/>
          </a:prstGeom>
        </p:spPr>
      </p:pic>
      <p:sp>
        <p:nvSpPr>
          <p:cNvPr id="6" name="Wolke 5">
            <a:extLst>
              <a:ext uri="{FF2B5EF4-FFF2-40B4-BE49-F238E27FC236}">
                <a16:creationId xmlns:a16="http://schemas.microsoft.com/office/drawing/2014/main" id="{5C21D153-98A9-3770-ED73-0338D4CCC5DA}"/>
              </a:ext>
            </a:extLst>
          </p:cNvPr>
          <p:cNvSpPr/>
          <p:nvPr/>
        </p:nvSpPr>
        <p:spPr>
          <a:xfrm>
            <a:off x="7854320" y="2088842"/>
            <a:ext cx="571885" cy="26964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omic Sans MS" panose="030F0702030302020204" pitchFamily="66" charset="0"/>
            </a:endParaRPr>
          </a:p>
        </p:txBody>
      </p:sp>
      <p:sp>
        <p:nvSpPr>
          <p:cNvPr id="9" name="Wolke 8">
            <a:extLst>
              <a:ext uri="{FF2B5EF4-FFF2-40B4-BE49-F238E27FC236}">
                <a16:creationId xmlns:a16="http://schemas.microsoft.com/office/drawing/2014/main" id="{9EC913D7-3FFB-7BFE-BA0E-4670807054AD}"/>
              </a:ext>
            </a:extLst>
          </p:cNvPr>
          <p:cNvSpPr/>
          <p:nvPr/>
        </p:nvSpPr>
        <p:spPr>
          <a:xfrm>
            <a:off x="8881703" y="2090052"/>
            <a:ext cx="571885" cy="26964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omic Sans MS" panose="030F0702030302020204" pitchFamily="66" charset="0"/>
            </a:endParaRPr>
          </a:p>
        </p:txBody>
      </p:sp>
      <p:sp>
        <p:nvSpPr>
          <p:cNvPr id="11" name="Wolke 10">
            <a:extLst>
              <a:ext uri="{FF2B5EF4-FFF2-40B4-BE49-F238E27FC236}">
                <a16:creationId xmlns:a16="http://schemas.microsoft.com/office/drawing/2014/main" id="{1B972759-1795-99EF-16EA-7C84D8C156ED}"/>
              </a:ext>
            </a:extLst>
          </p:cNvPr>
          <p:cNvSpPr/>
          <p:nvPr/>
        </p:nvSpPr>
        <p:spPr>
          <a:xfrm>
            <a:off x="8339749" y="1881736"/>
            <a:ext cx="571885" cy="26964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omic Sans MS" panose="030F0702030302020204" pitchFamily="66" charset="0"/>
            </a:endParaRPr>
          </a:p>
        </p:txBody>
      </p:sp>
      <p:sp>
        <p:nvSpPr>
          <p:cNvPr id="10" name="Wolke 9">
            <a:extLst>
              <a:ext uri="{FF2B5EF4-FFF2-40B4-BE49-F238E27FC236}">
                <a16:creationId xmlns:a16="http://schemas.microsoft.com/office/drawing/2014/main" id="{523A1905-5CDA-A858-0629-0F507CAB2E57}"/>
              </a:ext>
            </a:extLst>
          </p:cNvPr>
          <p:cNvSpPr/>
          <p:nvPr/>
        </p:nvSpPr>
        <p:spPr>
          <a:xfrm>
            <a:off x="8845818" y="1640507"/>
            <a:ext cx="571885" cy="26964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omic Sans MS" panose="030F0702030302020204" pitchFamily="66" charset="0"/>
            </a:endParaRPr>
          </a:p>
        </p:txBody>
      </p:sp>
      <p:sp>
        <p:nvSpPr>
          <p:cNvPr id="5" name="Wolke 4">
            <a:extLst>
              <a:ext uri="{FF2B5EF4-FFF2-40B4-BE49-F238E27FC236}">
                <a16:creationId xmlns:a16="http://schemas.microsoft.com/office/drawing/2014/main" id="{24D424AE-6526-4DC2-133D-65A1E40071FD}"/>
              </a:ext>
            </a:extLst>
          </p:cNvPr>
          <p:cNvSpPr/>
          <p:nvPr/>
        </p:nvSpPr>
        <p:spPr>
          <a:xfrm>
            <a:off x="7931448" y="1640507"/>
            <a:ext cx="571885" cy="26964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omic Sans MS" panose="030F0702030302020204" pitchFamily="66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4D75B53-227F-0946-AC40-47D92B6F29C9}"/>
              </a:ext>
            </a:extLst>
          </p:cNvPr>
          <p:cNvSpPr txBox="1"/>
          <p:nvPr/>
        </p:nvSpPr>
        <p:spPr>
          <a:xfrm>
            <a:off x="9155835" y="223526"/>
            <a:ext cx="651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latin typeface="Comic Sans MS" panose="030F0702030302020204" pitchFamily="66" charset="0"/>
                <a:ea typeface="PMingLiU-ExtB" panose="02020500000000000000" pitchFamily="18" charset="-120"/>
              </a:rPr>
              <a:t>KW 6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421496C6-DCA0-3E4F-82BB-2D078663D3D4}"/>
              </a:ext>
            </a:extLst>
          </p:cNvPr>
          <p:cNvSpPr txBox="1"/>
          <p:nvPr/>
        </p:nvSpPr>
        <p:spPr>
          <a:xfrm>
            <a:off x="7452718" y="232622"/>
            <a:ext cx="16745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Comic Sans MS" panose="030F0702030302020204" pitchFamily="66" charset="0"/>
                <a:ea typeface="Schulschrift" panose="02000603000000000000" pitchFamily="2" charset="0"/>
              </a:rPr>
              <a:t>Datum: 06.02 – 10.02.23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5D251D7E-69A8-6856-4C60-94EF09BCFC00}"/>
              </a:ext>
            </a:extLst>
          </p:cNvPr>
          <p:cNvSpPr txBox="1"/>
          <p:nvPr/>
        </p:nvSpPr>
        <p:spPr>
          <a:xfrm>
            <a:off x="50851" y="6456331"/>
            <a:ext cx="70131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Comic Sans MS" panose="030F0702030302020204" pitchFamily="66" charset="0"/>
                <a:ea typeface="SCHULSCHRIFT" panose="02000603000000000000" pitchFamily="2" charset="77"/>
              </a:rPr>
              <a:t>Schon fertig? Wow! Du bist ja eine Rakete mit Düsenantrieb! Du kannst in </a:t>
            </a:r>
            <a:r>
              <a:rPr lang="de-DE" sz="1000" b="1" u="sng" dirty="0">
                <a:latin typeface="Comic Sans MS" panose="030F0702030302020204" pitchFamily="66" charset="0"/>
                <a:ea typeface="SCHULSCHRIFT" panose="02000603000000000000" pitchFamily="2" charset="77"/>
              </a:rPr>
              <a:t>AH S. 25</a:t>
            </a:r>
            <a:r>
              <a:rPr lang="de-DE" sz="1000" b="1" dirty="0">
                <a:latin typeface="Comic Sans MS" panose="030F0702030302020204" pitchFamily="66" charset="0"/>
                <a:ea typeface="SCHULSCHRIFT" panose="02000603000000000000" pitchFamily="2" charset="77"/>
              </a:rPr>
              <a:t> weiterarbeiten.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5AE0BCF1-6DE1-47DE-E418-D346D02FB035}"/>
              </a:ext>
            </a:extLst>
          </p:cNvPr>
          <p:cNvSpPr txBox="1"/>
          <p:nvPr/>
        </p:nvSpPr>
        <p:spPr>
          <a:xfrm>
            <a:off x="2970437" y="149584"/>
            <a:ext cx="4307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omic Sans MS" panose="030F0702030302020204" pitchFamily="66" charset="0"/>
              </a:rPr>
              <a:t>offener Anfang:   </a:t>
            </a:r>
            <a:r>
              <a:rPr lang="de-DE" sz="1000" dirty="0" err="1">
                <a:latin typeface="Comic Sans MS" panose="030F0702030302020204" pitchFamily="66" charset="0"/>
                <a:ea typeface="SCHULSCHRIFT" panose="02000603000000000000" pitchFamily="2" charset="77"/>
              </a:rPr>
              <a:t>Anoki</a:t>
            </a:r>
            <a:r>
              <a:rPr lang="de-DE" sz="1000" dirty="0">
                <a:latin typeface="Comic Sans MS" panose="030F0702030302020204" pitchFamily="66" charset="0"/>
                <a:ea typeface="SCHULSCHRIFT" panose="02000603000000000000" pitchFamily="2" charset="77"/>
              </a:rPr>
              <a:t> Abenteuergeschichten + Logico </a:t>
            </a:r>
          </a:p>
          <a:p>
            <a:endParaRPr lang="de-DE" sz="1200" dirty="0">
              <a:latin typeface="Comic Sans MS" panose="030F0702030302020204" pitchFamily="66" charset="0"/>
              <a:ea typeface="SCHULSCHRIFT" panose="02000603000000000000" pitchFamily="2" charset="77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66A87E3-903C-C123-55B6-1AE3FEFC0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557" y="465177"/>
            <a:ext cx="398421" cy="58944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D0167642-DD36-0092-8968-2D2C7350D4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6929" y="705097"/>
            <a:ext cx="242564" cy="216533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B73C2F88-4DAF-854F-DC74-27F88A1466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15719">
            <a:off x="104711" y="520357"/>
            <a:ext cx="409319" cy="468075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0C509258-907D-D156-2A4F-797935CA23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70262" flipH="1">
            <a:off x="7686814" y="4670545"/>
            <a:ext cx="2146558" cy="960162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53862E96-AD4C-B3A9-60AF-56ED905BE3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239248" y="488138"/>
            <a:ext cx="628518" cy="578216"/>
          </a:xfrm>
          <a:prstGeom prst="rect">
            <a:avLst/>
          </a:prstGeom>
        </p:spPr>
      </p:pic>
      <p:sp>
        <p:nvSpPr>
          <p:cNvPr id="40" name="Textfeld 39">
            <a:extLst>
              <a:ext uri="{FF2B5EF4-FFF2-40B4-BE49-F238E27FC236}">
                <a16:creationId xmlns:a16="http://schemas.microsoft.com/office/drawing/2014/main" id="{C03D38E2-FBF7-51E5-81F3-219CFB45587A}"/>
              </a:ext>
            </a:extLst>
          </p:cNvPr>
          <p:cNvSpPr txBox="1"/>
          <p:nvPr/>
        </p:nvSpPr>
        <p:spPr>
          <a:xfrm rot="21170262">
            <a:off x="7812244" y="4800681"/>
            <a:ext cx="181922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  <a:ea typeface="SCHULSCHRIFT" panose="02000603000000000000" pitchFamily="2" charset="77"/>
              </a:rPr>
              <a:t>Kennst du wichtige </a:t>
            </a:r>
            <a:r>
              <a:rPr lang="de-DE" sz="1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  <a:ea typeface="SCHULSCHRIFT" panose="02000603000000000000" pitchFamily="2" charset="77"/>
              </a:rPr>
              <a:t>Gebirge und Flüsse</a:t>
            </a:r>
            <a:r>
              <a:rPr lang="de-DE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  <a:ea typeface="SCHULSCHRIFT" panose="02000603000000000000" pitchFamily="2" charset="77"/>
              </a:rPr>
              <a:t> auswendig? Kannst du sie richtig schreiben?</a:t>
            </a:r>
          </a:p>
          <a:p>
            <a:pPr algn="ctr"/>
            <a:endParaRPr lang="de-DE" sz="1050" dirty="0">
              <a:latin typeface="Comic Sans MS" panose="030F0702030302020204" pitchFamily="66" charset="0"/>
              <a:ea typeface="SCHULSCHRIFT" panose="02000603000000000000" pitchFamily="2" charset="77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1BF26046-447C-C878-20A5-24BC9EB9D6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0093" y="5258181"/>
            <a:ext cx="1076550" cy="1180464"/>
          </a:xfrm>
          <a:prstGeom prst="rect">
            <a:avLst/>
          </a:prstGeom>
        </p:spPr>
      </p:pic>
      <p:sp>
        <p:nvSpPr>
          <p:cNvPr id="41" name="Textfeld 40">
            <a:extLst>
              <a:ext uri="{FF2B5EF4-FFF2-40B4-BE49-F238E27FC236}">
                <a16:creationId xmlns:a16="http://schemas.microsoft.com/office/drawing/2014/main" id="{677CE6ED-9683-96E7-A2B6-7FE5729CC7CE}"/>
              </a:ext>
            </a:extLst>
          </p:cNvPr>
          <p:cNvSpPr txBox="1"/>
          <p:nvPr/>
        </p:nvSpPr>
        <p:spPr>
          <a:xfrm>
            <a:off x="7996467" y="1273825"/>
            <a:ext cx="15272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  <a:ea typeface="SCHULSCHRIFT" panose="02000603000000000000" pitchFamily="2" charset="77"/>
              </a:rPr>
              <a:t>Anoki</a:t>
            </a:r>
            <a:r>
              <a:rPr lang="de-DE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  <a:ea typeface="SCHULSCHRIFT" panose="02000603000000000000" pitchFamily="2" charset="77"/>
              </a:rPr>
              <a:t>-Abenteuer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4ACE0B30-0F9B-D433-99E0-65ED975B8624}"/>
              </a:ext>
            </a:extLst>
          </p:cNvPr>
          <p:cNvSpPr txBox="1"/>
          <p:nvPr/>
        </p:nvSpPr>
        <p:spPr>
          <a:xfrm>
            <a:off x="7937031" y="1629586"/>
            <a:ext cx="6291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omic Sans MS" panose="030F0702030302020204" pitchFamily="66" charset="0"/>
                <a:ea typeface="SCHULSCHRIFT" panose="02000603000000000000" pitchFamily="2" charset="77"/>
              </a:rPr>
              <a:t>46/47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90A15F82-2182-281A-C6CA-3FC549D67CA9}"/>
              </a:ext>
            </a:extLst>
          </p:cNvPr>
          <p:cNvSpPr txBox="1"/>
          <p:nvPr/>
        </p:nvSpPr>
        <p:spPr>
          <a:xfrm>
            <a:off x="8849877" y="1648202"/>
            <a:ext cx="651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omic Sans MS" panose="030F0702030302020204" pitchFamily="66" charset="0"/>
                <a:ea typeface="SCHULSCHRIFT" panose="02000603000000000000" pitchFamily="2" charset="77"/>
              </a:rPr>
              <a:t>48/49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57B1CC6A-57ED-E9D5-491F-32D4853B9D45}"/>
              </a:ext>
            </a:extLst>
          </p:cNvPr>
          <p:cNvSpPr txBox="1"/>
          <p:nvPr/>
        </p:nvSpPr>
        <p:spPr>
          <a:xfrm>
            <a:off x="7847530" y="2095958"/>
            <a:ext cx="789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omic Sans MS" panose="030F0702030302020204" pitchFamily="66" charset="0"/>
                <a:ea typeface="SCHULSCHRIFT" panose="02000603000000000000" pitchFamily="2" charset="77"/>
              </a:rPr>
              <a:t>50/51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BFC39810-7402-8E0B-AB67-DBBF351CBADA}"/>
              </a:ext>
            </a:extLst>
          </p:cNvPr>
          <p:cNvSpPr txBox="1"/>
          <p:nvPr/>
        </p:nvSpPr>
        <p:spPr>
          <a:xfrm>
            <a:off x="8888566" y="2107237"/>
            <a:ext cx="5656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omic Sans MS" panose="030F0702030302020204" pitchFamily="66" charset="0"/>
                <a:ea typeface="SCHULSCHRIFT" panose="02000603000000000000" pitchFamily="2" charset="77"/>
              </a:rPr>
              <a:t>52/53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DCA438C0-B090-370C-2CD4-D5DB1C1D091B}"/>
              </a:ext>
            </a:extLst>
          </p:cNvPr>
          <p:cNvSpPr txBox="1"/>
          <p:nvPr/>
        </p:nvSpPr>
        <p:spPr>
          <a:xfrm>
            <a:off x="8353018" y="1891604"/>
            <a:ext cx="6624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omic Sans MS" panose="030F0702030302020204" pitchFamily="66" charset="0"/>
                <a:ea typeface="SCHULSCHRIFT" panose="02000603000000000000" pitchFamily="2" charset="77"/>
              </a:rPr>
              <a:t>54/55</a:t>
            </a:r>
          </a:p>
        </p:txBody>
      </p:sp>
      <p:pic>
        <p:nvPicPr>
          <p:cNvPr id="91" name="Grafik 90">
            <a:extLst>
              <a:ext uri="{FF2B5EF4-FFF2-40B4-BE49-F238E27FC236}">
                <a16:creationId xmlns:a16="http://schemas.microsoft.com/office/drawing/2014/main" id="{E5DE4295-CC8E-5B67-8951-E4BA0C1959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3986" y="791026"/>
            <a:ext cx="242564" cy="242564"/>
          </a:xfrm>
          <a:prstGeom prst="rect">
            <a:avLst/>
          </a:prstGeom>
        </p:spPr>
      </p:pic>
      <p:pic>
        <p:nvPicPr>
          <p:cNvPr id="92" name="Grafik 91">
            <a:extLst>
              <a:ext uri="{FF2B5EF4-FFF2-40B4-BE49-F238E27FC236}">
                <a16:creationId xmlns:a16="http://schemas.microsoft.com/office/drawing/2014/main" id="{90965C0B-40E4-3311-A491-D3EFE0DBB5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6667" y="791026"/>
            <a:ext cx="242564" cy="242564"/>
          </a:xfrm>
          <a:prstGeom prst="rect">
            <a:avLst/>
          </a:prstGeom>
        </p:spPr>
      </p:pic>
      <p:sp>
        <p:nvSpPr>
          <p:cNvPr id="93" name="Textfeld 92">
            <a:extLst>
              <a:ext uri="{FF2B5EF4-FFF2-40B4-BE49-F238E27FC236}">
                <a16:creationId xmlns:a16="http://schemas.microsoft.com/office/drawing/2014/main" id="{A739A494-E36B-A67F-B37F-7E5AA38B982A}"/>
              </a:ext>
            </a:extLst>
          </p:cNvPr>
          <p:cNvSpPr txBox="1"/>
          <p:nvPr/>
        </p:nvSpPr>
        <p:spPr>
          <a:xfrm>
            <a:off x="55432" y="44073"/>
            <a:ext cx="294638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>
                <a:latin typeface="Comic Sans MS" panose="030F0702030302020204" pitchFamily="66" charset="0"/>
              </a:rPr>
              <a:t>Wochenplan  3</a:t>
            </a:r>
          </a:p>
        </p:txBody>
      </p:sp>
      <p:sp>
        <p:nvSpPr>
          <p:cNvPr id="94" name="Textfeld 93">
            <a:extLst>
              <a:ext uri="{FF2B5EF4-FFF2-40B4-BE49-F238E27FC236}">
                <a16:creationId xmlns:a16="http://schemas.microsoft.com/office/drawing/2014/main" id="{1B0FA218-D3F7-C0F8-79D6-83D1736E16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6490" y="6488518"/>
            <a:ext cx="29205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600" b="0" i="0" dirty="0">
                <a:solidFill>
                  <a:srgbClr val="263238"/>
                </a:solidFill>
                <a:effectLst/>
              </a:rPr>
              <a:t>© Ernst Klett Verlag GmbH, Stuttgart 2023 | www.klett.de | Alle Rechte vorbehalten. </a:t>
            </a:r>
            <a:br>
              <a:rPr lang="de-DE" sz="600" b="0" i="0" dirty="0">
                <a:solidFill>
                  <a:srgbClr val="263238"/>
                </a:solidFill>
                <a:effectLst/>
              </a:rPr>
            </a:br>
            <a:r>
              <a:rPr lang="de-DE" sz="600" b="0" i="0" dirty="0">
                <a:solidFill>
                  <a:srgbClr val="263238"/>
                </a:solidFill>
                <a:effectLst/>
              </a:rPr>
              <a:t>Text: Susanne Ruppert; Abbildungen: Mascha </a:t>
            </a:r>
            <a:r>
              <a:rPr lang="de-DE" sz="600" b="0" i="0" dirty="0" err="1">
                <a:solidFill>
                  <a:srgbClr val="263238"/>
                </a:solidFill>
                <a:effectLst/>
              </a:rPr>
              <a:t>Greune</a:t>
            </a:r>
            <a:r>
              <a:rPr lang="de-DE" sz="600" b="0" i="0" dirty="0">
                <a:solidFill>
                  <a:srgbClr val="263238"/>
                </a:solidFill>
                <a:effectLst/>
              </a:rPr>
              <a:t>, Bettina Reich, Helga Merkle, Anke Fröhlich, Anthony Lewis, Martina Burghart-Vollhardt </a:t>
            </a:r>
            <a:endParaRPr lang="de-DE" sz="600" dirty="0">
              <a:ea typeface="SCHULSCHRIFT" panose="02000603000000000000" pitchFamily="2" charset="77"/>
            </a:endParaRPr>
          </a:p>
        </p:txBody>
      </p:sp>
      <p:pic>
        <p:nvPicPr>
          <p:cNvPr id="95" name="Grafik 94">
            <a:extLst>
              <a:ext uri="{FF2B5EF4-FFF2-40B4-BE49-F238E27FC236}">
                <a16:creationId xmlns:a16="http://schemas.microsoft.com/office/drawing/2014/main" id="{649FCCB2-3696-D1F0-F94D-5EF5CADD3C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99033" y="6586130"/>
            <a:ext cx="349761" cy="1748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F302146-44C2-C151-10E2-2C66683326A7}"/>
              </a:ext>
            </a:extLst>
          </p:cNvPr>
          <p:cNvSpPr txBox="1"/>
          <p:nvPr/>
        </p:nvSpPr>
        <p:spPr>
          <a:xfrm>
            <a:off x="7685881" y="2377213"/>
            <a:ext cx="2085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00">
                <a:latin typeface="Comic Sans MS" panose="030F0702030302020204" pitchFamily="66" charset="0"/>
                <a:ea typeface="SCHULSCHRIFT" panose="02000603000000000000" pitchFamily="2" charset="77"/>
              </a:defRPr>
            </a:lvl1pPr>
          </a:lstStyle>
          <a:p>
            <a:r>
              <a:rPr lang="de-DE" dirty="0"/>
              <a:t>Und wer mag: Den ganzen Rest! </a:t>
            </a:r>
          </a:p>
          <a:p>
            <a:endParaRPr lang="de-DE" dirty="0"/>
          </a:p>
        </p:txBody>
      </p:sp>
      <p:sp>
        <p:nvSpPr>
          <p:cNvPr id="4" name="Doppelte Welle 3">
            <a:extLst>
              <a:ext uri="{FF2B5EF4-FFF2-40B4-BE49-F238E27FC236}">
                <a16:creationId xmlns:a16="http://schemas.microsoft.com/office/drawing/2014/main" id="{250BB94E-7548-402A-C3E4-47DA8B8E2A71}"/>
              </a:ext>
            </a:extLst>
          </p:cNvPr>
          <p:cNvSpPr/>
          <p:nvPr/>
        </p:nvSpPr>
        <p:spPr>
          <a:xfrm rot="20649840">
            <a:off x="7950468" y="3436564"/>
            <a:ext cx="1619250" cy="603757"/>
          </a:xfrm>
          <a:prstGeom prst="double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rgbClr val="000000"/>
                </a:solidFill>
                <a:latin typeface="Comic Sans MS" panose="030F0702030302020204" pitchFamily="66" charset="0"/>
                <a:ea typeface="SCHULSCHRIFT" panose="02000603000000000000" pitchFamily="2" charset="77"/>
                <a:cs typeface="Calibri"/>
              </a:rPr>
              <a:t>LZK Wörterbuch</a:t>
            </a:r>
          </a:p>
          <a:p>
            <a:pPr algn="ctr"/>
            <a:r>
              <a:rPr lang="de-DE" sz="1200" dirty="0">
                <a:solidFill>
                  <a:srgbClr val="000000"/>
                </a:solidFill>
                <a:latin typeface="Comic Sans MS" panose="030F0702030302020204" pitchFamily="66" charset="0"/>
                <a:ea typeface="SCHULSCHRIFT" panose="02000603000000000000" pitchFamily="2" charset="77"/>
                <a:cs typeface="Calibri"/>
              </a:rPr>
              <a:t>13.02.23</a:t>
            </a:r>
            <a:endParaRPr lang="de-DE" sz="1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163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4FBB8253-AF25-E548-A6A8-D74B334C0806}" vid="{9E7F5F44-17DA-C647-85C0-F93318BC113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Office-Design</Template>
  <TotalTime>0</TotalTime>
  <Words>437</Words>
  <Application>Microsoft Office PowerPoint</Application>
  <PresentationFormat>A4-Papier (210 x 297 mm)</PresentationFormat>
  <Paragraphs>124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Apple Symbols</vt:lpstr>
      <vt:lpstr>Arial</vt:lpstr>
      <vt:lpstr>Calibri</vt:lpstr>
      <vt:lpstr>Calibri Light</vt:lpstr>
      <vt:lpstr>Comic Sans MS</vt:lpstr>
      <vt:lpstr>Office-Design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Susanne Ruppert</dc:creator>
  <cp:lastModifiedBy>Schramm, Nicole</cp:lastModifiedBy>
  <cp:revision>11</cp:revision>
  <dcterms:created xsi:type="dcterms:W3CDTF">2023-01-24T17:14:04Z</dcterms:created>
  <dcterms:modified xsi:type="dcterms:W3CDTF">2023-05-10T10:48:47Z</dcterms:modified>
</cp:coreProperties>
</file>